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6CA45938-8FCD-4E81-AB68-CD92E333CE63}">
  <a:tblStyle styleId="{6CA45938-8FCD-4E81-AB68-CD92E333CE63}"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 styleId="{ED1D9B85-E548-4A60-AB29-047AA565A157}" styleName="Table_1">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5bdf57e157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5bdf57e157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g35be7083c25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g35be7083c25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g35bdf57e157_0_18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8" name="Google Shape;148;g35bdf57e157_0_18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1.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3.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{6CA45938-8FCD-4E81-AB68-CD92E333CE63}</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SzPts val="1100"/>
                        <a:buFont typeface="Arial"/>
                        <a:buNone/>
                      </a:pPr>
                      <a:r>
                        <a:t/>
                      </a:r>
                      <a:endParaRPr sz="17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rPr lang="en" sz="1800">
                          <a:latin typeface="Inter"/>
                          <a:ea typeface="Inter"/>
                          <a:cs typeface="Inter"/>
                          <a:sym typeface="Inter"/>
                        </a:rPr>
                        <a:t>Imp</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38" name="Google Shape;138;p2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graphicFrame>
        <p:nvGraphicFramePr>
          <p:cNvPr id="143" name="Google Shape;143;p27"/>
          <p:cNvGraphicFramePr/>
          <p:nvPr/>
        </p:nvGraphicFramePr>
        <p:xfrm>
          <a:off x="0" y="0"/>
          <a:ext cx="3000000" cy="3000000"/>
        </p:xfrm>
        <a:graphic>
          <a:graphicData uri="http://schemas.openxmlformats.org/drawingml/2006/table">
            <a:tbl>
              <a:tblPr bandRow="1" firstRow="1">
                <a:noFill/>
                <a:tableStyleId>{6CA45938-8FCD-4E81-AB68-CD92E333CE63}</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SzPts val="1100"/>
                        <a:buFont typeface="Arial"/>
                        <a:buNone/>
                      </a:pPr>
                      <a:r>
                        <a:rPr lang="en" sz="1700">
                          <a:latin typeface="Inter"/>
                          <a:ea typeface="Inter"/>
                          <a:cs typeface="Inter"/>
                          <a:sym typeface="Inter"/>
                        </a:rPr>
                        <a:t>how a country's location, geography, and resources influence its foreign policy, international relations, and overall power in the world; the study of how geography affects politics</a:t>
                      </a:r>
                      <a:endParaRPr sz="17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a:latin typeface="Inter"/>
                          <a:ea typeface="Inter"/>
                          <a:cs typeface="Inter"/>
                          <a:sym typeface="Inter"/>
                        </a:rPr>
                        <a:t>“The decision to fund and support resistance to the Soviet occupation of Afghanistan onwards was informed by a geopolitical belief that further expansion had to be contained even if it meant that the United States… supported proxies in order to resist Soviet forces.</a:t>
                      </a:r>
                      <a:endParaRPr>
                        <a:latin typeface="Inter"/>
                        <a:ea typeface="Inter"/>
                        <a:cs typeface="Inter"/>
                        <a:sym typeface="Inter"/>
                      </a:endParaRPr>
                    </a:p>
                    <a:p>
                      <a:pPr indent="-342900" lvl="0" marL="457200" rtl="0" algn="r">
                        <a:spcBef>
                          <a:spcPts val="0"/>
                        </a:spcBef>
                        <a:spcAft>
                          <a:spcPts val="0"/>
                        </a:spcAft>
                        <a:buClr>
                          <a:schemeClr val="dk1"/>
                        </a:buClr>
                        <a:buSzPts val="1800"/>
                        <a:buFont typeface="Inter"/>
                        <a:buChar char="-"/>
                      </a:pPr>
                      <a:r>
                        <a:rPr lang="en">
                          <a:latin typeface="Inter"/>
                          <a:ea typeface="Inter"/>
                          <a:cs typeface="Inter"/>
                          <a:sym typeface="Inter"/>
                        </a:rPr>
                        <a:t>Klaus Dodds, </a:t>
                      </a:r>
                      <a:r>
                        <a:rPr i="1" lang="en">
                          <a:latin typeface="Inter"/>
                          <a:ea typeface="Inter"/>
                          <a:cs typeface="Inter"/>
                          <a:sym typeface="Inter"/>
                        </a:rPr>
                        <a:t>Geopolitics: A Very Short Introduction</a:t>
                      </a:r>
                      <a:r>
                        <a:rPr lang="en">
                          <a:latin typeface="Inter"/>
                          <a:ea typeface="Inter"/>
                          <a:cs typeface="Inter"/>
                          <a:sym typeface="Inter"/>
                        </a:rPr>
                        <a:t>, 2014.</a:t>
                      </a:r>
                      <a:endParaRPr sz="18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rPr lang="en" sz="1800">
                          <a:latin typeface="Inter"/>
                          <a:ea typeface="Inter"/>
                          <a:cs typeface="Inter"/>
                          <a:sym typeface="Inter"/>
                        </a:rPr>
                        <a:t>Imp</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144" name="Google Shape;144;p2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Geopolitics</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45" name="Google Shape;145;p27"/>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28"/>
          <p:cNvSpPr txBox="1"/>
          <p:nvPr>
            <p:ph idx="2" type="body"/>
          </p:nvPr>
        </p:nvSpPr>
        <p:spPr>
          <a:xfrm>
            <a:off x="3898350" y="-47000"/>
            <a:ext cx="1347300" cy="341100"/>
          </a:xfrm>
          <a:prstGeom prst="rect">
            <a:avLst/>
          </a:prstGeom>
        </p:spPr>
        <p:txBody>
          <a:bodyPr anchorCtr="0" anchor="ctr" bIns="34275" lIns="68575" spcFirstLastPara="1" rIns="68575" wrap="square" tIns="34275">
            <a:normAutofit/>
          </a:bodyPr>
          <a:lstStyle/>
          <a:p>
            <a:pPr indent="0" lvl="0" marL="0" rtl="0" algn="ctr">
              <a:spcBef>
                <a:spcPts val="800"/>
              </a:spcBef>
              <a:spcAft>
                <a:spcPts val="1200"/>
              </a:spcAft>
              <a:buNone/>
            </a:pPr>
            <a:r>
              <a:rPr b="1" lang="en" sz="1400">
                <a:latin typeface="Inter"/>
                <a:ea typeface="Inter"/>
                <a:cs typeface="Inter"/>
                <a:sym typeface="Inter"/>
              </a:rPr>
              <a:t>A-Z Guide</a:t>
            </a:r>
            <a:endParaRPr sz="1600">
              <a:latin typeface="Inter"/>
              <a:ea typeface="Inter"/>
              <a:cs typeface="Inter"/>
              <a:sym typeface="Inter"/>
            </a:endParaRPr>
          </a:p>
        </p:txBody>
      </p:sp>
      <p:sp>
        <p:nvSpPr>
          <p:cNvPr id="151" name="Google Shape;151;p28"/>
          <p:cNvSpPr txBox="1"/>
          <p:nvPr/>
        </p:nvSpPr>
        <p:spPr>
          <a:xfrm>
            <a:off x="791600" y="207950"/>
            <a:ext cx="7739400" cy="515700"/>
          </a:xfrm>
          <a:prstGeom prst="rect">
            <a:avLst/>
          </a:prstGeom>
          <a:noFill/>
          <a:ln>
            <a:noFill/>
          </a:ln>
        </p:spPr>
        <p:txBody>
          <a:bodyPr anchorCtr="0" anchor="ctr" bIns="91425" lIns="91425" spcFirstLastPara="1" rIns="91425" wrap="square" tIns="91425">
            <a:noAutofit/>
          </a:bodyPr>
          <a:lstStyle/>
          <a:p>
            <a:pPr indent="0" lvl="0" marL="0" rtl="0" algn="ctr">
              <a:lnSpc>
                <a:spcPct val="115000"/>
              </a:lnSpc>
              <a:spcBef>
                <a:spcPts val="1800"/>
              </a:spcBef>
              <a:spcAft>
                <a:spcPts val="1800"/>
              </a:spcAft>
              <a:buNone/>
            </a:pPr>
            <a:r>
              <a:rPr lang="en" sz="1100">
                <a:solidFill>
                  <a:schemeClr val="dk1"/>
                </a:solidFill>
                <a:latin typeface="Inter"/>
                <a:ea typeface="Inter"/>
                <a:cs typeface="Inter"/>
                <a:sym typeface="Inter"/>
              </a:rPr>
              <a:t>In the boxes, write words relating to or describing the topic listed below. Put the word in the box with the first letter of the word. Try to use as many letters as you can!</a:t>
            </a:r>
            <a:endParaRPr sz="1100">
              <a:solidFill>
                <a:schemeClr val="dk1"/>
              </a:solidFill>
              <a:latin typeface="Inter"/>
              <a:ea typeface="Inter"/>
              <a:cs typeface="Inter"/>
              <a:sym typeface="Inter"/>
            </a:endParaRPr>
          </a:p>
        </p:txBody>
      </p:sp>
      <p:graphicFrame>
        <p:nvGraphicFramePr>
          <p:cNvPr id="152" name="Google Shape;152;p28"/>
          <p:cNvGraphicFramePr/>
          <p:nvPr/>
        </p:nvGraphicFramePr>
        <p:xfrm>
          <a:off x="612375" y="713825"/>
          <a:ext cx="3000000" cy="3000000"/>
        </p:xfrm>
        <a:graphic>
          <a:graphicData uri="http://schemas.openxmlformats.org/drawingml/2006/table">
            <a:tbl>
              <a:tblPr>
                <a:noFill/>
                <a:tableStyleId>{ED1D9B85-E548-4A60-AB29-047AA565A157}</a:tableStyleId>
              </a:tblPr>
              <a:tblGrid>
                <a:gridCol w="2725875"/>
                <a:gridCol w="2725875"/>
                <a:gridCol w="2725875"/>
              </a:tblGrid>
              <a:tr h="381000">
                <a:tc gridSpan="3">
                  <a:txBody>
                    <a:bodyPr/>
                    <a:lstStyle/>
                    <a:p>
                      <a:pPr indent="0" lvl="0" marL="0" rtl="0" algn="ctr">
                        <a:spcBef>
                          <a:spcPts val="0"/>
                        </a:spcBef>
                        <a:spcAft>
                          <a:spcPts val="0"/>
                        </a:spcAft>
                        <a:buNone/>
                      </a:pPr>
                      <a:r>
                        <a:rPr b="1" lang="en" sz="1000">
                          <a:latin typeface="Inter"/>
                          <a:ea typeface="Inter"/>
                          <a:cs typeface="Inter"/>
                          <a:sym typeface="Inter"/>
                        </a:rPr>
                        <a:t>Topic: Geopolitics</a:t>
                      </a:r>
                      <a:endParaRPr b="1" sz="1000">
                        <a:latin typeface="Inter"/>
                        <a:ea typeface="Inter"/>
                        <a:cs typeface="Inter"/>
                        <a:sym typeface="Inter"/>
                      </a:endParaRPr>
                    </a:p>
                  </a:txBody>
                  <a:tcPr marT="91425" marB="91425" marR="91425" marL="91425"/>
                </a:tc>
                <a:tc hMerge="1"/>
                <a:tc hMerge="1"/>
              </a:tr>
              <a:tr h="381000">
                <a:tc>
                  <a:txBody>
                    <a:bodyPr/>
                    <a:lstStyle/>
                    <a:p>
                      <a:pPr indent="0" lvl="0" marL="0" rtl="0" algn="l">
                        <a:spcBef>
                          <a:spcPts val="0"/>
                        </a:spcBef>
                        <a:spcAft>
                          <a:spcPts val="0"/>
                        </a:spcAft>
                        <a:buNone/>
                      </a:pPr>
                      <a:r>
                        <a:rPr b="1" lang="en" sz="1000">
                          <a:latin typeface="Inter"/>
                          <a:ea typeface="Inter"/>
                          <a:cs typeface="Inter"/>
                          <a:sym typeface="Inter"/>
                        </a:rPr>
                        <a:t>A:</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B:</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C:</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D:</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E:</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F:</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G: </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H:</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I:</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J:</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K:</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L:</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M:</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N:</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O:</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P:</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Q:</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R:</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S:</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T:</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U:</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V:</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W:</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X:</a:t>
                      </a:r>
                      <a:endParaRPr b="1" sz="1000">
                        <a:latin typeface="Inter"/>
                        <a:ea typeface="Inter"/>
                        <a:cs typeface="Inter"/>
                        <a:sym typeface="Inter"/>
                      </a:endParaRPr>
                    </a:p>
                  </a:txBody>
                  <a:tcPr marT="91425" marB="91425" marR="91425" marL="91425"/>
                </a:tc>
              </a:tr>
              <a:tr h="381000">
                <a:tc>
                  <a:txBody>
                    <a:bodyPr/>
                    <a:lstStyle/>
                    <a:p>
                      <a:pPr indent="0" lvl="0" marL="0" rtl="0" algn="l">
                        <a:spcBef>
                          <a:spcPts val="0"/>
                        </a:spcBef>
                        <a:spcAft>
                          <a:spcPts val="0"/>
                        </a:spcAft>
                        <a:buNone/>
                      </a:pPr>
                      <a:r>
                        <a:rPr b="1" lang="en" sz="1000">
                          <a:latin typeface="Inter"/>
                          <a:ea typeface="Inter"/>
                          <a:cs typeface="Inter"/>
                          <a:sym typeface="Inter"/>
                        </a:rPr>
                        <a:t>Y:</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rPr b="1" lang="en" sz="1000">
                          <a:latin typeface="Inter"/>
                          <a:ea typeface="Inter"/>
                          <a:cs typeface="Inter"/>
                          <a:sym typeface="Inter"/>
                        </a:rPr>
                        <a:t>Z:</a:t>
                      </a:r>
                      <a:endParaRPr b="1" sz="1000">
                        <a:latin typeface="Inter"/>
                        <a:ea typeface="Inter"/>
                        <a:cs typeface="Inter"/>
                        <a:sym typeface="Inter"/>
                      </a:endParaRPr>
                    </a:p>
                  </a:txBody>
                  <a:tcPr marT="91425" marB="91425" marR="91425" marL="91425"/>
                </a:tc>
                <a:tc>
                  <a:txBody>
                    <a:bodyPr/>
                    <a:lstStyle/>
                    <a:p>
                      <a:pPr indent="0" lvl="0" marL="0" rtl="0" algn="l">
                        <a:spcBef>
                          <a:spcPts val="0"/>
                        </a:spcBef>
                        <a:spcAft>
                          <a:spcPts val="0"/>
                        </a:spcAft>
                        <a:buNone/>
                      </a:pPr>
                      <a:r>
                        <a:t/>
                      </a:r>
                      <a:endParaRPr b="1" sz="1000">
                        <a:latin typeface="Inter"/>
                        <a:ea typeface="Inter"/>
                        <a:cs typeface="Inter"/>
                        <a:sym typeface="Inter"/>
                      </a:endParaRPr>
                    </a:p>
                  </a:txBody>
                  <a:tcPr marT="91425" marB="91425" marR="91425" marL="91425"/>
                </a:tc>
              </a:tr>
            </a:tbl>
          </a:graphicData>
        </a:graphic>
      </p:graphicFrame>
      <p:sp>
        <p:nvSpPr>
          <p:cNvPr id="153" name="Google Shape;153;p28"/>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